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572" r:id="rId3"/>
    <p:sldId id="611" r:id="rId4"/>
    <p:sldId id="573" r:id="rId5"/>
    <p:sldId id="575" r:id="rId6"/>
    <p:sldId id="574" r:id="rId7"/>
    <p:sldId id="612" r:id="rId8"/>
    <p:sldId id="576" r:id="rId9"/>
    <p:sldId id="581" r:id="rId10"/>
    <p:sldId id="609" r:id="rId11"/>
    <p:sldId id="610" r:id="rId12"/>
    <p:sldId id="582" r:id="rId13"/>
    <p:sldId id="618" r:id="rId14"/>
    <p:sldId id="613" r:id="rId15"/>
    <p:sldId id="584" r:id="rId16"/>
    <p:sldId id="585" r:id="rId17"/>
    <p:sldId id="588" r:id="rId18"/>
    <p:sldId id="646" r:id="rId19"/>
    <p:sldId id="647" r:id="rId20"/>
    <p:sldId id="590" r:id="rId21"/>
    <p:sldId id="616" r:id="rId22"/>
    <p:sldId id="591" r:id="rId23"/>
    <p:sldId id="598" r:id="rId24"/>
    <p:sldId id="614" r:id="rId25"/>
    <p:sldId id="577" r:id="rId26"/>
    <p:sldId id="600" r:id="rId27"/>
    <p:sldId id="617" r:id="rId28"/>
    <p:sldId id="601" r:id="rId29"/>
    <p:sldId id="604" r:id="rId30"/>
    <p:sldId id="615" r:id="rId31"/>
    <p:sldId id="602" r:id="rId32"/>
    <p:sldId id="605" r:id="rId33"/>
    <p:sldId id="606" r:id="rId34"/>
    <p:sldId id="645" r:id="rId35"/>
    <p:sldId id="608" r:id="rId36"/>
  </p:sldIdLst>
  <p:sldSz cx="9144000" cy="5143500" type="screen16x9"/>
  <p:notesSz cx="6858000" cy="9144000"/>
  <p:embeddedFontLst>
    <p:embeddedFont>
      <p:font typeface="Calibri" panose="020F0702030404030204"/>
      <p:regular r:id="rId41"/>
    </p:embeddedFont>
    <p:embeddedFont>
      <p:font typeface="宋体" panose="02010600030101010101" charset="-122"/>
      <p:regular r:id="rId42"/>
    </p:embeddedFont>
    <p:embeddedFont>
      <p:font typeface="Cambria Math" panose="02040503050406030204" pitchFamily="18" charset="0"/>
      <p:regular r:id="rId43"/>
    </p:embeddedFont>
    <p:embeddedFont>
      <p:font typeface="微软雅黑" panose="020B0503020204020204" charset="-122"/>
      <p:regular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87A0"/>
    <a:srgbClr val="A0B0BF"/>
    <a:srgbClr val="F4D1CF"/>
    <a:srgbClr val="C9D2E1"/>
    <a:srgbClr val="CACEC8"/>
    <a:srgbClr val="E7E9E6"/>
    <a:srgbClr val="E8CDC8"/>
    <a:srgbClr val="F7E9E0"/>
    <a:srgbClr val="FFFFFF"/>
    <a:srgbClr val="EFB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3992" autoAdjust="0"/>
  </p:normalViewPr>
  <p:slideViewPr>
    <p:cSldViewPr snapToGrid="0" showGuides="1">
      <p:cViewPr varScale="1">
        <p:scale>
          <a:sx n="158" d="100"/>
          <a:sy n="158" d="100"/>
        </p:scale>
        <p:origin x="144" y="246"/>
      </p:cViewPr>
      <p:guideLst>
        <p:guide orient="horz" pos="3185"/>
        <p:guide pos="19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FCB8-7EF4-48C1-8984-7222E239D7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 userDrawn="1"/>
        </p:nvSpPr>
        <p:spPr>
          <a:xfrm>
            <a:off x="8304710" y="-357181"/>
            <a:ext cx="1678580" cy="1678580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7912656" y="4169092"/>
            <a:ext cx="1493964" cy="14939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93996" y="-243597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7447494" y="4482353"/>
            <a:ext cx="271986" cy="2719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 userDrawn="1"/>
        </p:nvSpPr>
        <p:spPr>
          <a:xfrm>
            <a:off x="8304710" y="-357181"/>
            <a:ext cx="1678580" cy="1678580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7912656" y="4169092"/>
            <a:ext cx="1493964" cy="14939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93996" y="-243597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7465500" y="4500359"/>
            <a:ext cx="253980" cy="2539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09863" y="1344453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831630" y="3106775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656657" y="1344453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475165" y="3106774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1009863" y="3107235"/>
            <a:ext cx="1678581" cy="168505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2833260" y="1341448"/>
            <a:ext cx="1678581" cy="1685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4653397" y="3107235"/>
            <a:ext cx="1678581" cy="16850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6480055" y="1337983"/>
            <a:ext cx="1678581" cy="16850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033456" y="477468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api.live.bilibili.com/" TargetMode="Externa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GIF"/><Relationship Id="rId1" Type="http://schemas.openxmlformats.org/officeDocument/2006/relationships/hyperlink" Target="http://60.205.178.3:4342/ne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GIF"/><Relationship Id="rId1" Type="http://schemas.openxmlformats.org/officeDocument/2006/relationships/hyperlink" Target="http://60.205.178.3:4342/uni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api.live.bilibili.com/" TargetMode="External"/><Relationship Id="rId1" Type="http://schemas.openxmlformats.org/officeDocument/2006/relationships/hyperlink" Target="https://vtbs.moe/" TargetMode="Externa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jpeg"/><Relationship Id="rId3" Type="http://schemas.openxmlformats.org/officeDocument/2006/relationships/hyperlink" Target="https://github.com/HomeArchbishop/math-modeling-2022" TargetMode="External"/><Relationship Id="rId2" Type="http://schemas.openxmlformats.org/officeDocument/2006/relationships/image" Target="../media/image28.GIF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807511" y="563665"/>
            <a:ext cx="477014" cy="477014"/>
          </a:xfrm>
          <a:prstGeom prst="ellipse">
            <a:avLst/>
          </a:prstGeom>
          <a:solidFill>
            <a:srgbClr val="F7E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-807511" y="1455830"/>
            <a:ext cx="477014" cy="477014"/>
          </a:xfrm>
          <a:prstGeom prst="ellipse">
            <a:avLst/>
          </a:prstGeom>
          <a:solidFill>
            <a:srgbClr val="F4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807511" y="2347995"/>
            <a:ext cx="477014" cy="477014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807511" y="3240159"/>
            <a:ext cx="477014" cy="477014"/>
          </a:xfrm>
          <a:prstGeom prst="ellipse">
            <a:avLst/>
          </a:prstGeom>
          <a:solidFill>
            <a:srgbClr val="A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-807511" y="4132323"/>
            <a:ext cx="477014" cy="477014"/>
          </a:xfrm>
          <a:prstGeom prst="ellipse">
            <a:avLst/>
          </a:prstGeom>
          <a:solidFill>
            <a:srgbClr val="C9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787944" y="-502928"/>
            <a:ext cx="2197265" cy="2197265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90637" y="4032905"/>
            <a:ext cx="2038210" cy="20382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934460" y="2249512"/>
            <a:ext cx="673979" cy="6739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56692" y="-318866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14925" y="4099653"/>
            <a:ext cx="769442" cy="7694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PA_矩形 7"/>
          <p:cNvSpPr/>
          <p:nvPr>
            <p:custDataLst>
              <p:tags r:id="rId1"/>
            </p:custDataLst>
          </p:nvPr>
        </p:nvSpPr>
        <p:spPr>
          <a:xfrm>
            <a:off x="403524" y="1803667"/>
            <a:ext cx="5576746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运用</a:t>
            </a:r>
            <a:r>
              <a:rPr lang="en-US" altLang="zh-CN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SNA</a:t>
            </a:r>
            <a:r>
              <a:rPr lang="zh-CN" altLang="en-US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分析交际圈</a:t>
            </a:r>
            <a:endParaRPr lang="en-US" altLang="zh-CN" sz="32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  <a:p>
            <a:pPr defTabSz="685800">
              <a:defRPr/>
            </a:pPr>
            <a:r>
              <a:rPr lang="zh-CN" altLang="en-US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中的中心人物与枢纽人物</a:t>
            </a:r>
            <a:endParaRPr lang="zh-CN" altLang="en-US" sz="32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065" y="1636030"/>
            <a:ext cx="2584450" cy="11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江苏省扬州中学 徐一鸣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江苏省扬州中学 曹鼎言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江苏省扬州中学 黄炳赫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10480" y="2943162"/>
            <a:ext cx="3497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指导老师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江苏省扬州中学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孔令辉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5560" y="2882900"/>
            <a:ext cx="2498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685800">
              <a:defRPr/>
            </a:pPr>
            <a:r>
              <a:rPr lang="en-US" altLang="zh-CN" sz="20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——以虚拟主播为例</a:t>
            </a:r>
            <a:endParaRPr lang="en-US" altLang="zh-CN" sz="20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27080" y="5143437"/>
            <a:ext cx="3497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指导老师 令辉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什么都没做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他也配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孔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01230" y="4348480"/>
            <a:ext cx="13220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2022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年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月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5296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 （因素分析） </a:t>
            </a:r>
            <a:r>
              <a:rPr lang="en-US" altLang="zh-CN" sz="2400" dirty="0">
                <a:solidFill>
                  <a:schemeClr val="accent4"/>
                </a:solidFill>
              </a:rPr>
              <a:t>- 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外因</a:t>
            </a:r>
            <a:endParaRPr lang="zh-CN" altLang="en-US" sz="24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9760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圆角矩形1"/>
          <p:cNvSpPr/>
          <p:nvPr/>
        </p:nvSpPr>
        <p:spPr>
          <a:xfrm>
            <a:off x="1022350" y="1316355"/>
            <a:ext cx="165544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ym typeface="+mn-ea"/>
              </a:rPr>
              <a:t>共同爱好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6760" y="2160270"/>
            <a:ext cx="22339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虚拟主播圈有</a:t>
            </a:r>
            <a:r>
              <a:rPr lang="zh-CN" altLang="en-US" sz="2000" b="1" dirty="0">
                <a:sym typeface="+mn-ea"/>
              </a:rPr>
              <a:t>特殊性</a:t>
            </a:r>
            <a:endParaRPr lang="zh-CN" altLang="en-US" sz="2000" b="1" dirty="0">
              <a:sym typeface="+mn-ea"/>
            </a:endParaRPr>
          </a:p>
          <a:p>
            <a:pPr marL="0" lvl="1" indent="-285750">
              <a:buFont typeface="Arial" panose="020B0604020202090204" pitchFamily="34" charset="0"/>
              <a:buChar char="•"/>
            </a:pPr>
            <a:endParaRPr lang="zh-CN" altLang="en-US" sz="2000" dirty="0">
              <a:sym typeface="+mn-ea"/>
            </a:endParaRPr>
          </a:p>
          <a:p>
            <a:pPr marL="0" lvl="1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这一点可忽略。</a:t>
            </a:r>
            <a:endParaRPr lang="zh-CN" altLang="en-US" sz="2000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 b="1" dirty="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424555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圆角矩形1"/>
          <p:cNvSpPr/>
          <p:nvPr/>
        </p:nvSpPr>
        <p:spPr>
          <a:xfrm>
            <a:off x="3749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共同朋友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1555" y="2160270"/>
            <a:ext cx="22339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朋友的交叉程度</a:t>
            </a:r>
            <a:r>
              <a:rPr lang="zh-CN" altLang="en-US" sz="2000" dirty="0">
                <a:sym typeface="+mn-ea"/>
              </a:rPr>
              <a:t>体现两者联系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舰长重合度</a:t>
            </a:r>
            <a:r>
              <a:rPr lang="zh-CN" altLang="en-US" sz="2000" dirty="0">
                <a:sym typeface="+mn-ea"/>
              </a:rPr>
              <a:t>反应朋友共同程度</a:t>
            </a:r>
            <a:endParaRPr lang="zh-CN" altLang="en-US" sz="2000" dirty="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18555" y="147828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5555" y="2138680"/>
            <a:ext cx="22339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平台</a:t>
            </a:r>
            <a:r>
              <a:rPr lang="zh-CN" altLang="en-US" sz="2000" dirty="0">
                <a:sym typeface="+mn-ea"/>
              </a:rPr>
              <a:t>和其所属</a:t>
            </a:r>
            <a:r>
              <a:rPr lang="zh-CN" altLang="en-US" sz="2000" b="1" dirty="0">
                <a:sym typeface="+mn-ea"/>
              </a:rPr>
              <a:t>公司的企划</a:t>
            </a:r>
            <a:r>
              <a:rPr lang="zh-CN" altLang="en-US" sz="2000" dirty="0">
                <a:sym typeface="+mn-ea"/>
              </a:rPr>
              <a:t>反应地缘关系</a:t>
            </a:r>
            <a:endParaRPr lang="zh-CN" altLang="en-US" sz="2000" dirty="0">
              <a:sym typeface="+mn-ea"/>
            </a:endParaRPr>
          </a:p>
        </p:txBody>
      </p:sp>
      <p:sp>
        <p:nvSpPr>
          <p:cNvPr id="16" name="圆角矩形1"/>
          <p:cNvSpPr/>
          <p:nvPr/>
        </p:nvSpPr>
        <p:spPr>
          <a:xfrm>
            <a:off x="6543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地缘关系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42328" y="1316650"/>
            <a:ext cx="72453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(ii) </a:t>
            </a:r>
            <a:r>
              <a:rPr lang="zh-CN" altLang="en-US" b="1" dirty="0"/>
              <a:t>外因</a:t>
            </a:r>
            <a:endParaRPr lang="zh-CN" altLang="en-US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共同爱好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虚拟主播圈较普遍的交际圈有</a:t>
            </a:r>
            <a:r>
              <a:rPr lang="zh-CN" altLang="en-US" sz="1600" b="1" dirty="0"/>
              <a:t>特殊性</a:t>
            </a:r>
            <a:r>
              <a:rPr lang="zh-CN" altLang="en-US" sz="1600" dirty="0"/>
              <a:t>，因此这一点可以忽略不计。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共同朋友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朋友的交叉程度</a:t>
            </a:r>
            <a:r>
              <a:rPr lang="zh-CN" altLang="en-US" sz="1600" dirty="0"/>
              <a:t>可以体现出两者之间联系。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粉丝数量庞大，我们难以获取粉丝重合度的数据。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舰长重合度</a:t>
            </a:r>
            <a:r>
              <a:rPr lang="zh-CN" altLang="en-US" sz="1600" dirty="0"/>
              <a:t>同样很好地反应粉丝数量。因此，我们假设粉丝重合度等于舰长重合度。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地缘关系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互联网中，地缘关系与线下环境不尽相同。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我们假设，虚拟主播的地缘关系与</a:t>
            </a:r>
            <a:r>
              <a:rPr lang="zh-CN" altLang="en-US" sz="1600" b="1" dirty="0"/>
              <a:t>平台</a:t>
            </a:r>
            <a:r>
              <a:rPr lang="zh-CN" altLang="en-US" sz="1600" dirty="0"/>
              <a:t>和其所属</a:t>
            </a:r>
            <a:r>
              <a:rPr lang="zh-CN" altLang="en-US" sz="1600" b="1" dirty="0"/>
              <a:t>公司的企划</a:t>
            </a:r>
            <a:r>
              <a:rPr lang="zh-CN" altLang="en-US" sz="1600" dirty="0"/>
              <a:t>有关。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在样本范围中交际圈范围，我们将地缘关系假设为虚拟主播所属</a:t>
            </a:r>
            <a:r>
              <a:rPr lang="zh-CN" altLang="en-US" dirty="0"/>
              <a:t>公司的企划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9" y="330200"/>
            <a:ext cx="336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模型建立（定义）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939975"/>
            <a:ext cx="7455109" cy="387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定义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461010"/>
            <a:ext cx="7491730" cy="4682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2899" y="330200"/>
            <a:ext cx="336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模型建立（定义）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956561" y="1919081"/>
            <a:ext cx="3230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研究过程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en-US" altLang="zh-CN" sz="2400" dirty="0">
                <a:solidFill>
                  <a:schemeClr val="accent4"/>
                </a:solidFill>
                <a:latin typeface="+mn-ea"/>
              </a:rPr>
              <a:t>SNA</a:t>
            </a:r>
            <a:r>
              <a:rPr lang="zh-CN" altLang="en-US" sz="2400" dirty="0">
                <a:solidFill>
                  <a:schemeClr val="accent4"/>
                </a:solidFill>
              </a:rPr>
              <a:t>的实现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8327" y="1022183"/>
            <a:ext cx="8465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我们将上述的各种指标用字母表示：</a:t>
            </a:r>
            <a:endParaRPr lang="zh-CN" altLang="en-US" dirty="0"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8327" y="1674257"/>
            <a:ext cx="6772275" cy="2447060"/>
            <a:chOff x="525798" y="1391515"/>
            <a:chExt cx="6772275" cy="244706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25798" y="1391515"/>
              <a:ext cx="6772275" cy="14097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798" y="2571750"/>
              <a:ext cx="6715125" cy="12668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en-US" altLang="zh-CN" sz="2400" dirty="0">
                <a:solidFill>
                  <a:schemeClr val="accent4"/>
                </a:solidFill>
                <a:latin typeface="+mn-ea"/>
              </a:rPr>
              <a:t>SNA</a:t>
            </a:r>
            <a:r>
              <a:rPr lang="zh-CN" altLang="en-US" sz="2400" dirty="0">
                <a:solidFill>
                  <a:schemeClr val="accent4"/>
                </a:solidFill>
              </a:rPr>
              <a:t>的实现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9088" y="1294686"/>
            <a:ext cx="8465560" cy="3433445"/>
            <a:chOff x="342898" y="1393111"/>
            <a:chExt cx="8465560" cy="34334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342898" y="1393111"/>
                  <a:ext cx="8465560" cy="34334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r>
                    <a:rPr lang="zh-CN" altLang="en-US" dirty="0"/>
                    <a:t>显然，一个节点对于其他节点的影响力与上述变量均为</a:t>
                  </a:r>
                  <a:r>
                    <a:rPr lang="zh-CN" altLang="en-US" b="1" dirty="0"/>
                    <a:t>正相关</a:t>
                  </a:r>
                  <a:r>
                    <a:rPr lang="zh-CN" altLang="en-US" dirty="0"/>
                    <a:t>。即</a:t>
                  </a:r>
                  <a:endParaRPr lang="en-US" altLang="zh-CN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endParaRPr lang="en-US" altLang="zh-CN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endParaRPr lang="en-US" altLang="zh-CN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endParaRPr lang="en-US" altLang="zh-CN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r>
                    <a:rPr lang="zh-CN" altLang="en-US" dirty="0"/>
                    <a:t>我们不关心 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具体的函数值，而只关心其</a:t>
                  </a:r>
                  <a:r>
                    <a:rPr lang="zh-CN" altLang="en-US" b="1" dirty="0"/>
                    <a:t>相对大小</a:t>
                  </a:r>
                  <a:r>
                    <a:rPr lang="zh-CN" altLang="en-US" dirty="0"/>
                    <a:t>。从而，我们仅需要设计出一个</a:t>
                  </a:r>
                  <a:r>
                    <a:rPr lang="zh-CN" altLang="en-US" b="1" dirty="0"/>
                    <a:t>正相关的函数</a:t>
                  </a:r>
                  <a:r>
                    <a:rPr lang="zh-CN" altLang="en-US" dirty="0"/>
                    <a:t>就可以正确筛选出所需的数据。</a:t>
                  </a:r>
                  <a:endParaRPr lang="zh-CN" altLang="en-US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r>
                    <a:rPr lang="zh-CN" altLang="en-US" dirty="0">
                      <a:sym typeface="+mn-ea"/>
                    </a:rPr>
                    <a:t>我们不妨假设函数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dirty="0">
                      <a:sym typeface="+mn-ea"/>
                    </a:rPr>
                    <a:t>具有万有引力定律的形式，即</a:t>
                  </a:r>
                  <a:endParaRPr lang="zh-CN" altLang="en-US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endParaRPr lang="en-US" altLang="zh-CN" dirty="0"/>
                </a:p>
              </p:txBody>
            </p:sp>
          </mc:Choice>
          <mc:Fallback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98" y="1393111"/>
                  <a:ext cx="8465560" cy="3433445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1253" y="2096691"/>
              <a:ext cx="3656965" cy="34607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599" y="4300720"/>
            <a:ext cx="1778778" cy="519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en-US" altLang="zh-CN" sz="2400" dirty="0">
                <a:solidFill>
                  <a:schemeClr val="accent4"/>
                </a:solidFill>
                <a:latin typeface="+mn-ea"/>
              </a:rPr>
              <a:t>SNA</a:t>
            </a:r>
            <a:r>
              <a:rPr lang="zh-CN" altLang="en-US" sz="2400" dirty="0">
                <a:solidFill>
                  <a:schemeClr val="accent4"/>
                </a:solidFill>
              </a:rPr>
              <a:t>的实现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676" y="1148922"/>
            <a:ext cx="846556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当满足以下任意一种情形，我们给节点 </a:t>
            </a:r>
            <a:r>
              <a:rPr lang="en-US" altLang="zh-CN" dirty="0" err="1"/>
              <a:t>i</a:t>
            </a:r>
            <a:r>
              <a:rPr lang="en-US" altLang="zh-CN" dirty="0"/>
              <a:t> </a:t>
            </a:r>
            <a:r>
              <a:rPr lang="zh-CN" altLang="en-US" dirty="0"/>
              <a:t>、</a:t>
            </a:r>
            <a:r>
              <a:rPr lang="en-US" altLang="zh-CN" dirty="0"/>
              <a:t>j </a:t>
            </a:r>
            <a:r>
              <a:rPr lang="zh-CN" altLang="en-US" dirty="0"/>
              <a:t>之间建立有向边：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情形一：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情形二：</a:t>
            </a:r>
            <a:endParaRPr lang="en-US" altLang="zh-CN" b="1" dirty="0"/>
          </a:p>
          <a:p>
            <a:endParaRPr lang="zh-CN" altLang="en-US" b="1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589" y="3175195"/>
            <a:ext cx="6695025" cy="3310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89" y="2215591"/>
            <a:ext cx="3531162" cy="400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2957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数据爬取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2875915"/>
            <a:ext cx="3896040" cy="21507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33" y="2766170"/>
            <a:ext cx="4262392" cy="22604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5" y="790595"/>
            <a:ext cx="3665618" cy="1975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8445" y="790575"/>
            <a:ext cx="46659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样本：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哔哩哔哩（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bilibili.com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）截止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舰长、视频播放量、视频数量等：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小组成员使用脚本，通过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站官方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接口（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https://api.live.bilibili.com/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）爬取，最终数据获取时间为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7518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数据处理，构建有向图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39765" y="2208530"/>
            <a:ext cx="34042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获得了</a:t>
            </a:r>
            <a:r>
              <a:rPr lang="en-US" altLang="zh-CN" dirty="0">
                <a:sym typeface="+mn-ea"/>
              </a:rPr>
              <a:t>500</a:t>
            </a:r>
            <a:r>
              <a:rPr lang="zh-CN" altLang="en-US" dirty="0">
                <a:sym typeface="+mn-ea"/>
              </a:rPr>
              <a:t>个点之间的</a:t>
            </a:r>
            <a:r>
              <a:rPr lang="zh-CN" altLang="en-US" b="1" dirty="0">
                <a:sym typeface="+mn-ea"/>
              </a:rPr>
              <a:t>有向图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  <a:p>
            <a:pPr algn="l"/>
            <a:endParaRPr lang="en-US" altLang="zh-CN" dirty="0">
              <a:sym typeface="+mn-ea"/>
            </a:endParaRPr>
          </a:p>
          <a:p>
            <a:pPr algn="l"/>
            <a:r>
              <a:rPr lang="en-US" altLang="zh-CN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在有向图的基础上进行</a:t>
            </a:r>
            <a:r>
              <a:rPr lang="en-US" altLang="zh-CN" dirty="0">
                <a:sym typeface="+mn-ea"/>
              </a:rPr>
              <a:t>SNA</a:t>
            </a:r>
            <a:r>
              <a:rPr lang="zh-CN" altLang="en-US" dirty="0">
                <a:sym typeface="+mn-ea"/>
              </a:rPr>
              <a:t>社会网络分析，可以得到「中心人物」、「枢纽人物」和「边缘人物」。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90805" y="405130"/>
            <a:ext cx="6805930" cy="3960495"/>
            <a:chOff x="143" y="638"/>
            <a:chExt cx="10718" cy="623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rcRect t="367" r="27743" b="25032"/>
            <a:stretch>
              <a:fillRect/>
            </a:stretch>
          </p:blipFill>
          <p:spPr>
            <a:xfrm>
              <a:off x="143" y="2019"/>
              <a:ext cx="8758" cy="4856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821" y="638"/>
              <a:ext cx="1040" cy="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6349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发明优化的</a:t>
            </a:r>
            <a:r>
              <a:rPr lang="en-US" altLang="zh-CN" sz="2400" dirty="0">
                <a:solidFill>
                  <a:schemeClr val="accent4"/>
                </a:solidFill>
              </a:rPr>
              <a:t>GN</a:t>
            </a:r>
            <a:r>
              <a:rPr lang="zh-CN" altLang="en-US" sz="2400" dirty="0">
                <a:solidFill>
                  <a:schemeClr val="accent4"/>
                </a:solidFill>
              </a:rPr>
              <a:t>算法</a:t>
            </a:r>
            <a:r>
              <a:rPr lang="en-US" altLang="zh-CN" sz="2400" dirty="0">
                <a:solidFill>
                  <a:schemeClr val="accent4"/>
                </a:solidFill>
              </a:rPr>
              <a:t>--</a:t>
            </a:r>
            <a:r>
              <a:rPr lang="zh-CN" altLang="en-US" sz="2400" dirty="0">
                <a:solidFill>
                  <a:schemeClr val="accent4"/>
                </a:solidFill>
              </a:rPr>
              <a:t>社群划分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3106" y="1110795"/>
            <a:ext cx="7339423" cy="3276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GN</a:t>
            </a:r>
            <a:r>
              <a:rPr lang="zh-CN" altLang="en-US" dirty="0">
                <a:sym typeface="+mn-ea"/>
              </a:rPr>
              <a:t>算法（</a:t>
            </a:r>
            <a:r>
              <a:rPr lang="zh-CN" altLang="en-US" dirty="0"/>
              <a:t>按模块度</a:t>
            </a:r>
            <a:r>
              <a:rPr lang="en-US" altLang="zh-CN" dirty="0"/>
              <a:t>Q</a:t>
            </a:r>
            <a:r>
              <a:rPr lang="zh-CN" altLang="en-US" dirty="0"/>
              <a:t>值划分社群）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实践中，我们发现了缺陷：</a:t>
            </a:r>
            <a:endParaRPr lang="zh-CN" altLang="en-US" dirty="0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时间复杂度高达 </a:t>
            </a:r>
            <a:r>
              <a:rPr lang="en-US" altLang="zh-CN" dirty="0"/>
              <a:t>O(m^2*n)</a:t>
            </a:r>
            <a:r>
              <a:rPr lang="zh-CN" altLang="en-US" dirty="0"/>
              <a:t>，</a:t>
            </a:r>
            <a:r>
              <a:rPr lang="zh-CN" altLang="en-US" b="1" dirty="0"/>
              <a:t>运算极慢；</a:t>
            </a:r>
            <a:endParaRPr lang="zh-CN" altLang="en-US" b="1" dirty="0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/>
              <a:t>易导致较多孤立节点</a:t>
            </a:r>
            <a:r>
              <a:rPr lang="zh-CN" altLang="en-US" dirty="0"/>
              <a:t>。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2952750" y="1731645"/>
            <a:ext cx="3208020" cy="961390"/>
            <a:chOff x="4424" y="2355"/>
            <a:chExt cx="5052" cy="1514"/>
          </a:xfrm>
        </p:grpSpPr>
        <p:pic>
          <p:nvPicPr>
            <p:cNvPr id="6" name="图片 5" descr="截屏2022-06-04 下午11.38.4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72" y="2355"/>
              <a:ext cx="5004" cy="766"/>
            </a:xfrm>
            <a:prstGeom prst="rect">
              <a:avLst/>
            </a:prstGeom>
          </p:spPr>
        </p:pic>
        <p:pic>
          <p:nvPicPr>
            <p:cNvPr id="7" name="图片 6" descr="截屏2022-06-04 下午11.38.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4" y="3311"/>
              <a:ext cx="1771" cy="5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1813561" y="1919081"/>
            <a:ext cx="5516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研究背景及方法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6349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发明优化的</a:t>
            </a:r>
            <a:r>
              <a:rPr lang="en-US" altLang="zh-CN" sz="2400" dirty="0">
                <a:solidFill>
                  <a:schemeClr val="accent4"/>
                </a:solidFill>
              </a:rPr>
              <a:t>GN</a:t>
            </a:r>
            <a:r>
              <a:rPr lang="zh-CN" altLang="en-US" sz="2400" dirty="0">
                <a:solidFill>
                  <a:schemeClr val="accent4"/>
                </a:solidFill>
              </a:rPr>
              <a:t>算法</a:t>
            </a:r>
            <a:r>
              <a:rPr lang="en-US" altLang="zh-CN" sz="2400" dirty="0">
                <a:solidFill>
                  <a:schemeClr val="accent4"/>
                </a:solidFill>
              </a:rPr>
              <a:t>--</a:t>
            </a:r>
            <a:r>
              <a:rPr lang="zh-CN" altLang="en-US" sz="2400" dirty="0">
                <a:solidFill>
                  <a:schemeClr val="accent4"/>
                </a:solidFill>
              </a:rPr>
              <a:t>社群划分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43106" y="1110795"/>
                <a:ext cx="7339423" cy="3569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0"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为此，我们创新性地提出</a:t>
                </a:r>
                <a:r>
                  <a:rPr lang="zh-CN" altLang="en-US" b="1" dirty="0"/>
                  <a:t>优化方法</a:t>
                </a:r>
                <a:r>
                  <a:rPr lang="en-US" altLang="zh-CN" b="1" dirty="0"/>
                  <a:t>——GN</a:t>
                </a:r>
                <a:r>
                  <a:rPr lang="zh-CN" altLang="en-US" b="1" dirty="0"/>
                  <a:t>加速保护算法</a:t>
                </a:r>
                <a:endParaRPr lang="zh-CN" altLang="en-US" b="1" dirty="0"/>
              </a:p>
              <a:p>
                <a:pPr indent="0">
                  <a:buFont typeface="Arial" panose="020B0604020202090204" pitchFamily="34" charset="0"/>
                  <a:buChar char="•"/>
                </a:pPr>
                <a:endParaRPr lang="en-US" altLang="zh-CN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:r>
                  <a:rPr lang="zh-CN" altLang="en-US" b="1" dirty="0"/>
                  <a:t>加速：</a:t>
                </a:r>
                <a:endParaRPr lang="zh-CN" altLang="en-US" b="1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r>
                  <a:rPr lang="zh-CN" altLang="en-US" dirty="0"/>
                  <a:t>每删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条边，计算一次边介数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，获得模糊边界；</a:t>
                </a:r>
                <a:endParaRPr lang="zh-CN" altLang="en-US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endParaRPr lang="zh-CN" altLang="en-US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endParaRPr lang="zh-CN" altLang="en-US" sz="2800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r>
                  <a:rPr lang="zh-CN" altLang="en-US" dirty="0"/>
                  <a:t>在边界附近重新精确删边，获得较为精确的划分；</a:t>
                </a:r>
                <a:endParaRPr lang="zh-CN" altLang="en-US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r>
                  <a:rPr lang="zh-CN" altLang="en-US" dirty="0"/>
                  <a:t>可以利用这种方法来进行数据的检验。</a:t>
                </a:r>
                <a:endParaRPr lang="zh-CN" altLang="en-US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endParaRPr lang="en-US" altLang="zh-CN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:r>
                  <a:rPr lang="zh-CN" altLang="en-US" b="1" dirty="0"/>
                  <a:t>保护</a:t>
                </a:r>
                <a:r>
                  <a:rPr lang="zh-CN" altLang="en-US" sz="1600" dirty="0"/>
                  <a:t>（</a:t>
                </a:r>
                <a:r>
                  <a:rPr lang="zh-CN" altLang="en-US" dirty="0">
                    <a:sym typeface="+mn-ea"/>
                  </a:rPr>
                  <a:t>防止孤立节点出现）</a:t>
                </a:r>
                <a:r>
                  <a:rPr lang="zh-CN" altLang="en-US" b="1" dirty="0"/>
                  <a:t>：</a:t>
                </a:r>
                <a:endParaRPr lang="zh-CN" altLang="en-US" b="1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r>
                  <a:rPr lang="zh-CN" altLang="en-US" dirty="0"/>
                  <a:t>限制每个节点至少保留一条边，有效防止过多的孤立社群的出现，还避免了重要节点被提前孤立。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06" y="1110795"/>
                <a:ext cx="7339423" cy="3569335"/>
              </a:xfrm>
              <a:prstGeom prst="rect">
                <a:avLst/>
              </a:prstGeom>
              <a:blipFill rotWithShape="1">
                <a:blip r:embed="rId1"/>
                <a:stretch>
                  <a:fillRect l="-3" t="-5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2" name="图片 1" descr="截屏2022-06-04 下午11.30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390" y="2327910"/>
            <a:ext cx="1530350" cy="612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5182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发明优化的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GN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算法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--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社群划分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2" name="图片 1" descr="截屏2022-06-03 上午9.14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4355" y="924560"/>
            <a:ext cx="3780155" cy="14389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610" y="1233805"/>
            <a:ext cx="19259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/>
              <a:t>GN加速算法不同加速倍数x的对比</a:t>
            </a:r>
            <a:endParaRPr lang="en-US" altLang="zh-CN"/>
          </a:p>
        </p:txBody>
      </p:sp>
      <p:pic>
        <p:nvPicPr>
          <p:cNvPr id="5" name="图片 4" descr="Q值（35475-end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355" y="2425065"/>
            <a:ext cx="5231130" cy="2616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5610" y="3211830"/>
            <a:ext cx="21672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模块度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变化散点图（35475-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793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根据划分的社群，得出特殊点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5610" y="1233805"/>
            <a:ext cx="390588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边缘人物：</a:t>
            </a:r>
            <a:r>
              <a:rPr lang="zh-CN" altLang="en-US"/>
              <a:t>存在</a:t>
            </a:r>
            <a:r>
              <a:rPr lang="zh-CN" altLang="en-US" b="1"/>
              <a:t>双星星系</a:t>
            </a:r>
            <a:r>
              <a:rPr lang="zh-CN" altLang="en-US"/>
              <a:t>和</a:t>
            </a:r>
            <a:r>
              <a:rPr lang="zh-CN" altLang="en-US" b="1"/>
              <a:t>三星星系</a:t>
            </a:r>
            <a:r>
              <a:rPr lang="zh-CN" altLang="en-US"/>
              <a:t>，即为“</a:t>
            </a:r>
            <a:r>
              <a:rPr lang="en-US" altLang="zh-CN"/>
              <a:t>星环</a:t>
            </a:r>
            <a:r>
              <a:rPr lang="zh-CN" altLang="en-US"/>
              <a:t>”</a:t>
            </a:r>
            <a:endParaRPr lang="en-US" altLang="zh-CN" b="1"/>
          </a:p>
          <a:p>
            <a:pPr algn="l"/>
            <a:endParaRPr lang="en-US" altLang="zh-CN" b="1"/>
          </a:p>
          <a:p>
            <a:pPr algn="l"/>
            <a:r>
              <a:rPr lang="en-US" altLang="zh-CN" b="1"/>
              <a:t>枢纽人物</a:t>
            </a:r>
            <a:r>
              <a:rPr lang="zh-CN" altLang="en-US" b="1"/>
              <a:t>：</a:t>
            </a:r>
            <a:r>
              <a:rPr lang="en-US" altLang="zh-CN"/>
              <a:t>中介中心性最大的N</a:t>
            </a:r>
            <a:r>
              <a:rPr lang="zh-CN" altLang="en-US"/>
              <a:t>个</a:t>
            </a:r>
            <a:r>
              <a:rPr lang="en-US" altLang="zh-CN"/>
              <a:t>节点</a:t>
            </a:r>
            <a:r>
              <a:rPr lang="zh-CN" altLang="en-US"/>
              <a:t>，即为“跃迁门”</a:t>
            </a:r>
            <a:r>
              <a:rPr lang="en-US" altLang="zh-CN"/>
              <a:t>。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 b="1"/>
              <a:t>中心人物：</a:t>
            </a:r>
            <a:r>
              <a:rPr lang="zh-CN" altLang="en-US"/>
              <a:t>每个子星系中接近中心性最大的点，即为“恒星”。</a:t>
            </a:r>
            <a:endParaRPr lang="zh-CN" altLang="en-US"/>
          </a:p>
        </p:txBody>
      </p:sp>
      <p:pic>
        <p:nvPicPr>
          <p:cNvPr id="8" name="图片 7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030" y="257810"/>
            <a:ext cx="3046730" cy="14074140"/>
          </a:xfrm>
          <a:prstGeom prst="rect">
            <a:avLst/>
          </a:prstGeom>
        </p:spPr>
      </p:pic>
      <p:pic>
        <p:nvPicPr>
          <p:cNvPr id="5" name="图片 4" descr="截屏2022-06-04 下午11.01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2649855"/>
            <a:ext cx="1618615" cy="788035"/>
          </a:xfrm>
          <a:prstGeom prst="rect">
            <a:avLst/>
          </a:prstGeom>
        </p:spPr>
      </p:pic>
      <p:pic>
        <p:nvPicPr>
          <p:cNvPr id="6" name="图片 5" descr="截屏2022-06-04 下午11.01.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4095115"/>
            <a:ext cx="1892300" cy="709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40455" y="4733290"/>
            <a:ext cx="1425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小组</a:t>
            </a:r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Cpp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程序节选</a:t>
            </a:r>
            <a:endParaRPr lang="en-US" altLang="zh-CN" sz="12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956561" y="1919081"/>
            <a:ext cx="3230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研究成果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研究成果（跃迁门一览）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3" name="图片 2" descr="截屏2022-06-03 上午10.10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865505"/>
            <a:ext cx="8211185" cy="397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研究成果（恒星一览）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2" name="图片 1" descr="截屏2022-06-03 上午10.13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874395"/>
            <a:ext cx="7882255" cy="3760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900" y="4718685"/>
            <a:ext cx="81826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/>
              <a:t>特别地，总星系的中心人物为编号43的</a:t>
            </a:r>
            <a:r>
              <a:rPr lang="zh-CN" altLang="en-US" sz="1600" b="1"/>
              <a:t>阿梓从小就很可爱</a:t>
            </a:r>
            <a:r>
              <a:rPr lang="zh-CN" altLang="en-US" sz="1600"/>
              <a:t>，全局接近中心性为71.2857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研究成果（边缘人物一览）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38035" y="3738245"/>
            <a:ext cx="19424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边缘人物数量较多，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这里仅列出部分，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详见论文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 descr="边缘人物表-序号"/>
          <p:cNvPicPr>
            <a:picLocks noChangeAspect="1"/>
          </p:cNvPicPr>
          <p:nvPr/>
        </p:nvPicPr>
        <p:blipFill>
          <a:blip r:embed="rId1"/>
          <a:srcRect b="37188"/>
          <a:stretch>
            <a:fillRect/>
          </a:stretch>
        </p:blipFill>
        <p:spPr>
          <a:xfrm>
            <a:off x="342900" y="1042670"/>
            <a:ext cx="6668135" cy="388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606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 </a:t>
            </a:r>
            <a:r>
              <a:rPr lang="en-US" altLang="zh-CN" sz="2400" dirty="0">
                <a:solidFill>
                  <a:schemeClr val="accent4"/>
                </a:solidFill>
              </a:rPr>
              <a:t>- 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社会关系网络图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(net)</a:t>
            </a:r>
            <a:endParaRPr lang="en-US" altLang="zh-CN" sz="24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984885"/>
            <a:ext cx="81826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/>
              <a:t>由这张虚拟主播</a:t>
            </a:r>
            <a:r>
              <a:rPr lang="zh-CN" altLang="en-US" sz="1600" b="1"/>
              <a:t>社会关系网络图</a:t>
            </a:r>
            <a:r>
              <a:rPr lang="zh-CN" altLang="en-US" sz="1600"/>
              <a:t>，可以直观地看出哪些虚拟主播的影响力较大。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4881245" y="2865120"/>
            <a:ext cx="340487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浏览器端演示</a:t>
            </a:r>
            <a:endParaRPr lang="zh-CN" altLang="en-US">
              <a:hlinkClick r:id="rId1"/>
            </a:endParaRPr>
          </a:p>
          <a:p>
            <a:r>
              <a:rPr lang="zh-CN" altLang="en-US">
                <a:hlinkClick r:id="rId1"/>
              </a:rPr>
              <a:t>http://60.205.178.3:4342/net/</a:t>
            </a:r>
            <a:endParaRPr lang="zh-CN" altLang="en-US"/>
          </a:p>
        </p:txBody>
      </p:sp>
      <p:pic>
        <p:nvPicPr>
          <p:cNvPr id="8" name="图片 7" descr="网状图展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91920"/>
            <a:ext cx="4018280" cy="359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6587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 - 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虚拟主播星系图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(uni)</a:t>
            </a:r>
            <a:endParaRPr lang="en-US" altLang="zh-CN" sz="24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50435" y="1402080"/>
            <a:ext cx="352298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/>
              <a:t>为了更加优美，更具有观赏性，以</a:t>
            </a:r>
            <a:r>
              <a:rPr lang="en-US" altLang="zh-CN" sz="1400"/>
              <a:t>M</a:t>
            </a:r>
            <a:r>
              <a:rPr lang="zh-CN" altLang="en-US" sz="1400"/>
              <a:t>代表该虚拟主播的星球大小，</a:t>
            </a:r>
            <a:r>
              <a:rPr lang="en-US" altLang="zh-CN" sz="1400"/>
              <a:t>r </a:t>
            </a:r>
            <a:r>
              <a:rPr lang="zh-CN" altLang="en-US" sz="1400"/>
              <a:t>代表 星球之间的距离，绘制</a:t>
            </a:r>
            <a:r>
              <a:rPr lang="zh-CN" altLang="en-US" sz="1400" b="1"/>
              <a:t>虚拟主播星系图</a:t>
            </a:r>
            <a:endParaRPr lang="zh-CN" altLang="en-US" sz="1400" b="1"/>
          </a:p>
        </p:txBody>
      </p:sp>
      <p:sp>
        <p:nvSpPr>
          <p:cNvPr id="7" name="文本框 6"/>
          <p:cNvSpPr txBox="1"/>
          <p:nvPr/>
        </p:nvSpPr>
        <p:spPr>
          <a:xfrm>
            <a:off x="4815840" y="2880995"/>
            <a:ext cx="3294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浏览器端演示</a:t>
            </a:r>
            <a:r>
              <a:rPr lang="zh-CN" altLang="en-US">
                <a:hlinkClick r:id="rId1"/>
              </a:rPr>
              <a:t>http://60.205.178.3:4342/uni</a:t>
            </a:r>
            <a:endParaRPr lang="zh-CN" altLang="en-US"/>
          </a:p>
        </p:txBody>
      </p:sp>
      <p:pic>
        <p:nvPicPr>
          <p:cNvPr id="2" name="图片 1" descr="星系图展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402080"/>
            <a:ext cx="4027170" cy="3602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575561" y="1919081"/>
            <a:ext cx="3992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回顾与思考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306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|&gt; </a:t>
            </a:r>
            <a:r>
              <a:rPr lang="zh-CN" altLang="en-US" sz="2400" dirty="0">
                <a:solidFill>
                  <a:schemeClr val="accent3"/>
                </a:solidFill>
              </a:rPr>
              <a:t>研究主题及背景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9300" y="1104900"/>
            <a:ext cx="7245350" cy="3090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随着社会的高速发展，人们的交际圈也在发生着变化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朋友圈、动漫圈、游戏圈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……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每个人都在社群中占据着一定的地位：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社群中的核心（中心人物）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社群间的桥梁（枢纽人物）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“小透明”（边缘人物）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回顾与思考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1059180"/>
            <a:ext cx="818261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我们手动选取几个小社群分别单独进行SNA社会网络分析。 </a:t>
            </a:r>
            <a:endParaRPr lang="zh-CN" altLang="en-US" sz="1600"/>
          </a:p>
          <a:p>
            <a:pPr marL="7429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结果与前文划分交际圈后得到的社群的结果均相同；</a:t>
            </a:r>
            <a:endParaRPr lang="zh-CN" altLang="en-US" sz="1600"/>
          </a:p>
          <a:p>
            <a:pPr marL="7429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符合感性认知。</a:t>
            </a:r>
            <a:endParaRPr lang="zh-CN" altLang="en-US" sz="1600"/>
          </a:p>
          <a:p>
            <a:pPr marL="7429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b="1"/>
              <a:t>验证了模型确实能给出正确的结果</a:t>
            </a:r>
            <a:r>
              <a:rPr lang="zh-CN" altLang="en-US" sz="1600"/>
              <a:t>，即枢纽人物和中心人物的正确性</a:t>
            </a:r>
            <a:r>
              <a:rPr lang="zh-CN" altLang="en-US" sz="1600" b="1"/>
              <a:t>。</a:t>
            </a:r>
            <a:endParaRPr lang="zh-CN" altLang="en-US" sz="1600" b="1"/>
          </a:p>
          <a:p>
            <a:pPr lvl="1" indent="0" algn="l">
              <a:lnSpc>
                <a:spcPct val="150000"/>
              </a:lnSpc>
              <a:buFont typeface="Arial" panose="020B0604020202090204" pitchFamily="34" charset="0"/>
              <a:buNone/>
            </a:pP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结果似乎缺少了一部分</a:t>
            </a:r>
            <a:r>
              <a:rPr lang="zh-CN" altLang="en-US" sz="1600">
                <a:sym typeface="+mn-ea"/>
              </a:rPr>
              <a:t>“V圈第一人”</a:t>
            </a:r>
            <a:r>
              <a:rPr lang="zh-CN" altLang="en-US" sz="1600"/>
              <a:t>，如泠鸢、hanser、嘉然等。</a:t>
            </a:r>
            <a:endParaRPr lang="zh-CN" altLang="en-US" sz="1600"/>
          </a:p>
          <a:p>
            <a:pPr marL="742950" lvl="2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经过仔细审视过后发现，缺少的原因是：</a:t>
            </a:r>
            <a:r>
              <a:rPr lang="zh-CN" altLang="en-US" sz="1600" b="1"/>
              <a:t>她们的连边几乎都是入边，而没有出边。</a:t>
            </a:r>
            <a:endParaRPr lang="zh-CN" altLang="en-US" sz="1600" b="1"/>
          </a:p>
          <a:p>
            <a:pPr marL="742950" lvl="2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这种</a:t>
            </a:r>
            <a:r>
              <a:rPr lang="zh-CN" altLang="en-US" sz="1600" b="1"/>
              <a:t>“黑洞”</a:t>
            </a:r>
            <a:r>
              <a:rPr lang="zh-CN" altLang="en-US" sz="1600"/>
              <a:t>性质导致中介中心性和接近中心性并不高。</a:t>
            </a:r>
            <a:endParaRPr lang="zh-CN" altLang="en-US" sz="1600"/>
          </a:p>
          <a:p>
            <a:pPr marL="457200" lvl="2" indent="0" algn="l">
              <a:lnSpc>
                <a:spcPct val="150000"/>
              </a:lnSpc>
              <a:buFont typeface="Arial" panose="020B0604020202090204" pitchFamily="34" charset="0"/>
              <a:buNone/>
            </a:pP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模型的未来预期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1059180"/>
            <a:ext cx="818261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模型建立在数据易获取的前提下，</a:t>
            </a:r>
            <a:r>
              <a:rPr lang="zh-CN" altLang="en-US" sz="1600" b="1"/>
              <a:t>在实际生活的交际圈中如何量化因素</a:t>
            </a:r>
            <a:r>
              <a:rPr lang="zh-CN" altLang="en-US" sz="1600"/>
              <a:t>有待探究。</a:t>
            </a: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算法上，尽管在优化过后时间复杂度已降低一个数量级，但仍难以完成大型社会网络的社群划分 —— 更高端的</a:t>
            </a:r>
            <a:r>
              <a:rPr lang="zh-CN" altLang="en-US" sz="1600" b="1"/>
              <a:t>FastGreedy 算法和 BGLL 算法</a:t>
            </a:r>
            <a:r>
              <a:rPr lang="zh-CN" altLang="en-US" sz="1600"/>
              <a:t>将是我们未来的探究方向。</a:t>
            </a:r>
            <a:endParaRPr lang="zh-CN" altLang="en-US" sz="1600"/>
          </a:p>
          <a:p>
            <a:pPr marL="0" lvl="1" indent="0" algn="l">
              <a:lnSpc>
                <a:spcPct val="150000"/>
              </a:lnSpc>
              <a:buFont typeface="Arial" panose="020B0604020202090204" pitchFamily="34" charset="0"/>
              <a:buNone/>
            </a:pP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参考文献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1059180"/>
            <a:ext cx="818261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[1]维基百科.Social network analysis[OL].</a:t>
            </a: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[2]Newman M E J. Modularity and community structure in networks[J]. Proceedings of the national academy</a:t>
            </a: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of sciences, 2006, 103(23): 8577-8582.</a:t>
            </a: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[3]Girvan M, Newman M E J. Community structure in social and biological networks[J]. Proceedings of the national academy of sciences, 2002, 99(12): 7821-7826.</a:t>
            </a: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[4]千鹤穹华_Channel.V圈银河系——璀璨而夺目【b站虚拟主播网络关系图】[OL].2021-07-11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样本和数据来源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1993" y="1143295"/>
            <a:ext cx="846556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样本：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哔哩哔哩（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bilibili.com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分时刻粉丝数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Top500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的直播势虚拟主播（通过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https://vtbs.moe/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实时数据获取）。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舰长、视频播放量、视频数量等：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小组成员使用脚本，通过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站官方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接口（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https://api.live.bilibili.com/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）爬取，最终数据获取时间为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807511" y="563665"/>
            <a:ext cx="477014" cy="477014"/>
          </a:xfrm>
          <a:prstGeom prst="ellipse">
            <a:avLst/>
          </a:prstGeom>
          <a:solidFill>
            <a:srgbClr val="F7E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-807511" y="1455830"/>
            <a:ext cx="477014" cy="477014"/>
          </a:xfrm>
          <a:prstGeom prst="ellipse">
            <a:avLst/>
          </a:prstGeom>
          <a:solidFill>
            <a:srgbClr val="F4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807511" y="2347995"/>
            <a:ext cx="477014" cy="477014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807511" y="3240159"/>
            <a:ext cx="477014" cy="477014"/>
          </a:xfrm>
          <a:prstGeom prst="ellipse">
            <a:avLst/>
          </a:prstGeom>
          <a:solidFill>
            <a:srgbClr val="A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-807511" y="4132323"/>
            <a:ext cx="477014" cy="477014"/>
          </a:xfrm>
          <a:prstGeom prst="ellipse">
            <a:avLst/>
          </a:prstGeom>
          <a:solidFill>
            <a:srgbClr val="C9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787944" y="-502928"/>
            <a:ext cx="2197265" cy="2197265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90637" y="4032905"/>
            <a:ext cx="2038210" cy="20382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934460" y="2249512"/>
            <a:ext cx="673979" cy="6739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56692" y="-318866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14925" y="4099653"/>
            <a:ext cx="769442" cy="7694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PA_矩形 7"/>
          <p:cNvSpPr/>
          <p:nvPr>
            <p:custDataLst>
              <p:tags r:id="rId1"/>
            </p:custDataLst>
          </p:nvPr>
        </p:nvSpPr>
        <p:spPr>
          <a:xfrm flipH="1">
            <a:off x="3859530" y="1932940"/>
            <a:ext cx="14249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44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感谢</a:t>
            </a:r>
            <a:endParaRPr lang="zh-CN" altLang="en-US" sz="44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37B0CD6BF221F00028A06787FFE3A3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75" y="4089400"/>
            <a:ext cx="1146810" cy="1146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10025" y="4238625"/>
            <a:ext cx="45313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chemeClr val="accent3"/>
                </a:solidFill>
              </a:rPr>
              <a:t>注：数据、爬虫脚本、代码、图表等已开源</a:t>
            </a:r>
            <a:endParaRPr lang="zh-CN" altLang="en-US" sz="1200">
              <a:solidFill>
                <a:schemeClr val="accent3"/>
              </a:solidFill>
            </a:endParaRPr>
          </a:p>
          <a:p>
            <a:r>
              <a:rPr lang="zh-CN" altLang="en-US" sz="1200">
                <a:solidFill>
                  <a:schemeClr val="accent3"/>
                </a:solidFill>
                <a:hlinkClick r:id="rId3" action="ppaction://hlinkfile"/>
              </a:rPr>
              <a:t>https://github.com/HomeArchbishop/math-modeling-2022</a:t>
            </a:r>
            <a:endParaRPr lang="zh-CN" altLang="en-US" sz="1200">
              <a:solidFill>
                <a:schemeClr val="accent3"/>
              </a:solidFill>
              <a:hlinkClick r:id="rId3" action="ppaction://hlinkfile"/>
            </a:endParaRPr>
          </a:p>
        </p:txBody>
      </p:sp>
      <p:pic>
        <p:nvPicPr>
          <p:cNvPr id="4" name="图片 3" descr="7D7BE3EA3EE8F0316C74E1915F0FD2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375" y="2249805"/>
            <a:ext cx="1775460" cy="1401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3067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  <a:sym typeface="+mn-ea"/>
              </a:rPr>
              <a:t>|&gt; </a:t>
            </a:r>
            <a:r>
              <a:rPr lang="zh-CN" altLang="en-US" sz="2400" dirty="0">
                <a:solidFill>
                  <a:schemeClr val="accent3"/>
                </a:solidFill>
                <a:sym typeface="+mn-ea"/>
              </a:rPr>
              <a:t>研究主题及背景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749300" y="1104900"/>
            <a:ext cx="724535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虚拟主播的圈子成为了当下的热门，深受广大青年的欢迎。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虚拟主播圈时常发生变动。我们通常会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根据印象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比较当下各个主播的现状和趋势。但这些印象常常具有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局限性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于是我们设想：利用数学建模，在一定范围内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运用数据，定量分析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虚拟主播们的情况。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263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研究方法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050" y="1149350"/>
            <a:ext cx="7245350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SNA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Social Network Analysis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）社会网络分析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通过使用网络和图论来研究社会结构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根据节点（一个虚拟主播）以及连接它们的纽带来描述网络。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（Girvan–Newman algorithm）算法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2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通过从原始网络中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逐步删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边来检测社群。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956561" y="1919081"/>
            <a:ext cx="3230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模型建立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384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|&gt; </a:t>
            </a:r>
            <a:r>
              <a:rPr lang="zh-CN" altLang="en-US" sz="2400" dirty="0"/>
              <a:t>模型建立 （因素分析）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399882" y="1022182"/>
            <a:ext cx="7245350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我们假设，一个虚拟主播在交际圈中的影响力与以下因素有关：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700" dirty="0"/>
          </a:p>
          <a:p>
            <a:pPr marL="400050" indent="-400050">
              <a:buAutoNum type="romanLcParenBoth"/>
            </a:pPr>
            <a:r>
              <a:rPr lang="zh-CN" altLang="en-US" b="1" dirty="0"/>
              <a:t>内因</a:t>
            </a:r>
            <a:endParaRPr lang="en-US" altLang="zh-CN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外貌因素（颜值）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虚拟主播的形象是</a:t>
            </a:r>
            <a:r>
              <a:rPr lang="zh-CN" altLang="en-US" b="1" dirty="0"/>
              <a:t>人为设计</a:t>
            </a:r>
            <a:r>
              <a:rPr lang="zh-CN" altLang="en-US" dirty="0"/>
              <a:t>的。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样本范围中，不妨认为虚拟主播的颜值为</a:t>
            </a:r>
            <a:r>
              <a:rPr lang="zh-CN" altLang="en-US" sz="1600" b="1" dirty="0"/>
              <a:t>同一水平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绝对能力值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影响力和能力正相关。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视频平均播放量</a:t>
            </a:r>
            <a:r>
              <a:rPr lang="zh-CN" altLang="en-US" sz="1600" dirty="0"/>
              <a:t>反应绝对能力值。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相对能力值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</a:t>
            </a:r>
            <a:r>
              <a:rPr lang="zh-CN" altLang="en-US" sz="1600" dirty="0"/>
              <a:t>反应能力。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粉丝数量之比</a:t>
            </a:r>
            <a:r>
              <a:rPr lang="zh-CN" altLang="en-US" sz="1600" dirty="0"/>
              <a:t>（粉丝数量</a:t>
            </a:r>
            <a:r>
              <a:rPr lang="en-US" altLang="zh-CN" sz="1600" dirty="0"/>
              <a:t>/</a:t>
            </a:r>
            <a:r>
              <a:rPr lang="zh-CN" altLang="en-US" sz="1600" dirty="0"/>
              <a:t>最高粉丝数量）更具有研究价值，以此代表相对能力值。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9" y="330200"/>
            <a:ext cx="388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|&gt; </a:t>
            </a:r>
            <a:r>
              <a:rPr lang="zh-CN" altLang="en-US" sz="2400" dirty="0"/>
              <a:t>模型建立</a:t>
            </a:r>
            <a:r>
              <a:rPr lang="en-US" altLang="zh-CN" sz="2400" dirty="0"/>
              <a:t> </a:t>
            </a:r>
            <a:r>
              <a:rPr lang="zh-CN" altLang="en-US" sz="2400" dirty="0"/>
              <a:t>（因素分析）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11993" y="1143295"/>
            <a:ext cx="72453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(ii) </a:t>
            </a:r>
            <a:r>
              <a:rPr lang="zh-CN" altLang="en-US" b="1" dirty="0"/>
              <a:t>外因</a:t>
            </a:r>
            <a:endParaRPr lang="zh-CN" altLang="en-US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共同爱好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虚拟主播圈较普遍的交际圈有</a:t>
            </a:r>
            <a:r>
              <a:rPr lang="zh-CN" altLang="en-US" sz="1600" b="1" dirty="0"/>
              <a:t>特殊性</a:t>
            </a:r>
            <a:r>
              <a:rPr lang="zh-CN" altLang="en-US" sz="1600" dirty="0"/>
              <a:t>，因此这一点可以忽略不计。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共同朋友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朋友的交叉程度</a:t>
            </a:r>
            <a:r>
              <a:rPr lang="zh-CN" altLang="en-US" sz="1600" dirty="0"/>
              <a:t>可以体现出两者之间联系。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粉丝数量庞大，我们难以获取粉丝重合度的数据。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舰长重合度</a:t>
            </a:r>
            <a:r>
              <a:rPr lang="zh-CN" altLang="en-US" sz="1600" dirty="0"/>
              <a:t>同样很好地反应粉丝数量。因此，我们假设粉丝重合度等于舰长重合度。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地缘关系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互联网中，地缘关系与线下环境不尽相同。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我们假设，虚拟主播的地缘关系与</a:t>
            </a:r>
            <a:r>
              <a:rPr lang="zh-CN" altLang="en-US" sz="1600" b="1" dirty="0"/>
              <a:t>平台</a:t>
            </a:r>
            <a:r>
              <a:rPr lang="zh-CN" altLang="en-US" sz="1600" dirty="0"/>
              <a:t>和其所属</a:t>
            </a:r>
            <a:r>
              <a:rPr lang="zh-CN" altLang="en-US" sz="1600" b="1" dirty="0"/>
              <a:t>公司的企划</a:t>
            </a:r>
            <a:r>
              <a:rPr lang="zh-CN" altLang="en-US" sz="1600" dirty="0"/>
              <a:t>有关。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在样本范围中交际圈范围，我们将地缘关系假设为虚拟主播所属</a:t>
            </a:r>
            <a:r>
              <a:rPr lang="zh-CN" altLang="en-US" dirty="0"/>
              <a:t>公司的企划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5296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 （因素分析） </a:t>
            </a:r>
            <a:r>
              <a:rPr lang="en-US" altLang="zh-CN" sz="2400" dirty="0">
                <a:solidFill>
                  <a:schemeClr val="accent4"/>
                </a:solidFill>
              </a:rPr>
              <a:t>- </a:t>
            </a:r>
            <a:r>
              <a:rPr lang="zh-CN" altLang="en-US" sz="2400" dirty="0">
                <a:solidFill>
                  <a:schemeClr val="accent4"/>
                </a:solidFill>
              </a:rPr>
              <a:t>内因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08932" y="938997"/>
            <a:ext cx="7245350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我们假设，一个虚拟主播在交际圈中的影响力与以下因素有关：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700" dirty="0"/>
          </a:p>
          <a:p>
            <a:pPr marL="400050" indent="-400050">
              <a:buAutoNum type="romanLcParenBoth"/>
            </a:pPr>
            <a:r>
              <a:rPr lang="zh-CN" altLang="en-US" b="1" dirty="0"/>
              <a:t>内因</a:t>
            </a:r>
            <a:endParaRPr lang="en-US" altLang="zh-CN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外貌因素（颜值）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虚拟主播的形象是</a:t>
            </a:r>
            <a:r>
              <a:rPr lang="zh-CN" altLang="en-US" b="1" dirty="0"/>
              <a:t>人为设计</a:t>
            </a:r>
            <a:r>
              <a:rPr lang="zh-CN" altLang="en-US" dirty="0"/>
              <a:t>的。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样本范围中，不妨认为虚拟主播的颜值为</a:t>
            </a:r>
            <a:r>
              <a:rPr lang="zh-CN" altLang="en-US" sz="1600" b="1" dirty="0"/>
              <a:t>同一水平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绝对能力值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影响力和能力正相关。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视频平均播放量</a:t>
            </a:r>
            <a:r>
              <a:rPr lang="zh-CN" altLang="en-US" sz="1600" dirty="0"/>
              <a:t>反应绝对能力值。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相对能力值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</a:t>
            </a:r>
            <a:r>
              <a:rPr lang="zh-CN" altLang="en-US" sz="1600" dirty="0"/>
              <a:t>反应能力。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粉丝数量之比</a:t>
            </a:r>
            <a:r>
              <a:rPr lang="zh-CN" altLang="en-US" sz="1600" dirty="0"/>
              <a:t>（粉丝数量</a:t>
            </a:r>
            <a:r>
              <a:rPr lang="en-US" altLang="zh-CN" sz="1600" dirty="0"/>
              <a:t>/</a:t>
            </a:r>
            <a:r>
              <a:rPr lang="zh-CN" altLang="en-US" sz="1600" dirty="0"/>
              <a:t>最高粉丝数量）更具有研究价值，以此代表相对能力值。</a:t>
            </a:r>
            <a:endParaRPr lang="zh-CN" altLang="en-US" sz="1600" dirty="0"/>
          </a:p>
        </p:txBody>
      </p:sp>
      <p:sp>
        <p:nvSpPr>
          <p:cNvPr id="2" name="圆角矩形 1"/>
          <p:cNvSpPr/>
          <p:nvPr/>
        </p:nvSpPr>
        <p:spPr>
          <a:xfrm>
            <a:off x="619760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圆角矩形1"/>
          <p:cNvSpPr/>
          <p:nvPr/>
        </p:nvSpPr>
        <p:spPr>
          <a:xfrm>
            <a:off x="1022350" y="1316355"/>
            <a:ext cx="165544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ym typeface="+mn-ea"/>
              </a:rPr>
              <a:t>外貌因素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6760" y="2160270"/>
            <a:ext cx="2343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形象：</a:t>
            </a:r>
            <a:r>
              <a:rPr lang="zh-CN" altLang="en-US" sz="2000" b="1" dirty="0">
                <a:sym typeface="+mn-ea"/>
              </a:rPr>
              <a:t>人为设计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不妨认为颜值为</a:t>
            </a:r>
            <a:r>
              <a:rPr lang="zh-CN" altLang="en-US" sz="2000" b="1" dirty="0">
                <a:sym typeface="+mn-ea"/>
              </a:rPr>
              <a:t>同一水平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424555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圆角矩形1"/>
          <p:cNvSpPr/>
          <p:nvPr/>
        </p:nvSpPr>
        <p:spPr>
          <a:xfrm>
            <a:off x="3749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ym typeface="+mn-ea"/>
              </a:rPr>
              <a:t>绝对能力值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89325" y="2160270"/>
            <a:ext cx="23094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影响力∝能力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视频平均播放量</a:t>
            </a:r>
            <a:r>
              <a:rPr lang="zh-CN" altLang="en-US" sz="2000" dirty="0">
                <a:sym typeface="+mn-ea"/>
              </a:rPr>
              <a:t>反应绝对能力值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18555" y="147828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5555" y="2138680"/>
            <a:ext cx="22339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粉丝数量</a:t>
            </a:r>
            <a:r>
              <a:rPr lang="zh-CN" altLang="en-US" sz="2000" dirty="0">
                <a:sym typeface="+mn-ea"/>
              </a:rPr>
              <a:t>反应能力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粉丝数之比</a:t>
            </a:r>
            <a:r>
              <a:rPr lang="zh-CN" altLang="en-US" sz="2000" dirty="0">
                <a:sym typeface="+mn-ea"/>
              </a:rPr>
              <a:t>代表相对能力值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16" name="圆角矩形1"/>
          <p:cNvSpPr/>
          <p:nvPr/>
        </p:nvSpPr>
        <p:spPr>
          <a:xfrm>
            <a:off x="6543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相对能力值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第一PPT，www.1ppt.com">
  <a:themeElements>
    <a:clrScheme name="12舒服配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F7E9E0"/>
      </a:accent1>
      <a:accent2>
        <a:srgbClr val="F4D1CF"/>
      </a:accent2>
      <a:accent3>
        <a:srgbClr val="7787A0"/>
      </a:accent3>
      <a:accent4>
        <a:srgbClr val="A0B0BF"/>
      </a:accent4>
      <a:accent5>
        <a:srgbClr val="C9D2E1"/>
      </a:accent5>
      <a:accent6>
        <a:srgbClr val="70AD47"/>
      </a:accent6>
      <a:hlink>
        <a:srgbClr val="000000"/>
      </a:hlink>
      <a:folHlink>
        <a:srgbClr val="954F72"/>
      </a:folHlink>
    </a:clrScheme>
    <a:fontScheme name="dmo5hqlq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3558</Words>
  <Application>WPS 文字</Application>
  <PresentationFormat>全屏显示(16:9)</PresentationFormat>
  <Paragraphs>299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Arial</vt:lpstr>
      <vt:lpstr>方正书宋_GBK</vt:lpstr>
      <vt:lpstr>Wingdings</vt:lpstr>
      <vt:lpstr>Calibri</vt:lpstr>
      <vt:lpstr>宋体</vt:lpstr>
      <vt:lpstr>DIN-BlackItalic</vt:lpstr>
      <vt:lpstr>苹方-简</vt:lpstr>
      <vt:lpstr>思源黑体 CN Bold</vt:lpstr>
      <vt:lpstr>Cambria Math</vt:lpstr>
      <vt:lpstr>微软雅黑</vt:lpstr>
      <vt:lpstr>Arial Unicode MS</vt:lpstr>
      <vt:lpstr>等线</vt:lpstr>
      <vt:lpstr>汉仪中等线KW</vt:lpstr>
      <vt:lpstr>Apple Color Emoji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第一PPT，www.1ppt.com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淡雅蓝粉</dc:title>
  <dc:creator>第一PPT</dc:creator>
  <cp:keywords>www.1ppt.com</cp:keywords>
  <dc:description>www.1ppt.com</dc:description>
  <cp:lastModifiedBy>caodingyan</cp:lastModifiedBy>
  <cp:revision>957</cp:revision>
  <dcterms:created xsi:type="dcterms:W3CDTF">2022-06-10T13:33:20Z</dcterms:created>
  <dcterms:modified xsi:type="dcterms:W3CDTF">2022-06-10T13:33:20Z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